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9CzWAi46CCRG8B7Yw3qlZXLrZ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5526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bg>
      <p:bgPr>
        <a:solidFill>
          <a:schemeClr val="lt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" name="Google Shape;22;p22"/>
          <p:cNvSpPr/>
          <p:nvPr/>
        </p:nvSpPr>
        <p:spPr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" name="Google Shape;23;p2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" name="Google Shape;24;p22"/>
          <p:cNvSpPr/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" name="Google Shape;25;p2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" name="Google Shape;26;p22"/>
          <p:cNvSpPr txBox="1"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35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" name="Google Shape;29;p22"/>
          <p:cNvCxnSpPr/>
          <p:nvPr/>
        </p:nvCxnSpPr>
        <p:spPr>
          <a:xfrm>
            <a:off x="155448" y="2420112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0" name="Google Shape;30;p22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" name="Google Shape;31;p2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" name="Google Shape;32;p22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Georgia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bg>
      <p:bgPr>
        <a:solidFill>
          <a:schemeClr val="lt2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body" idx="1"/>
          </p:nvPr>
        </p:nvSpPr>
        <p:spPr>
          <a:xfrm rot="5400000">
            <a:off x="2269236" y="-443484"/>
            <a:ext cx="4599432" cy="8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bg>
      <p:bgPr>
        <a:solidFill>
          <a:schemeClr val="lt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5" name="Google Shape;145;p32"/>
          <p:cNvSpPr/>
          <p:nvPr/>
        </p:nvSpPr>
        <p:spPr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6" name="Google Shape;146;p32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7" name="Google Shape;147;p3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8" name="Google Shape;148;p3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32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50" name="Google Shape;150;p32"/>
          <p:cNvCxnSpPr/>
          <p:nvPr/>
        </p:nvCxnSpPr>
        <p:spPr>
          <a:xfrm rot="5400000">
            <a:off x="4021836" y="3278124"/>
            <a:ext cx="6245352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1" name="Google Shape;151;p32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Google Shape;152;p32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3" name="Google Shape;153;p32"/>
          <p:cNvSpPr txBox="1">
            <a:spLocks noGrp="1"/>
          </p:cNvSpPr>
          <p:nvPr>
            <p:ph type="sldNum" idx="12"/>
          </p:nvPr>
        </p:nvSpPr>
        <p:spPr>
          <a:xfrm>
            <a:off x="6915912" y="3009901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 rot="5400000">
            <a:off x="670717" y="-61117"/>
            <a:ext cx="5821366" cy="6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title"/>
          </p:nvPr>
        </p:nvSpPr>
        <p:spPr>
          <a:xfrm rot="5400000">
            <a:off x="5189537" y="2506664"/>
            <a:ext cx="5851525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" name="Google Shape;37;p23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" name="Google Shape;38;p23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9" name="Google Shape;39;p23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0" name="Google Shape;40;p23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1" name="Google Shape;41;p23"/>
          <p:cNvSpPr/>
          <p:nvPr/>
        </p:nvSpPr>
        <p:spPr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4267200" y="6324600"/>
            <a:ext cx="609600" cy="441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bg>
      <p:bgPr>
        <a:solidFill>
          <a:schemeClr val="lt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>
                <a:solidFill>
                  <a:srgbClr val="7A97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4361688" y="1026372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5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3" name="Google Shape;53;p25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" name="Google Shape;54;p25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" name="Google Shape;55;p25"/>
          <p:cNvSpPr/>
          <p:nvPr/>
        </p:nvSpPr>
        <p:spPr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6" name="Google Shape;56;p25"/>
          <p:cNvSpPr/>
          <p:nvPr/>
        </p:nvSpPr>
        <p:spPr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25"/>
          <p:cNvSpPr/>
          <p:nvPr/>
        </p:nvSpPr>
        <p:spPr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8" name="Google Shape;58;p25"/>
          <p:cNvSpPr txBox="1"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solidFill>
                  <a:srgbClr val="888888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" name="Google Shape;60;p25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Google Shape;61;p25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" name="Google Shape;63;p25"/>
          <p:cNvCxnSpPr/>
          <p:nvPr/>
        </p:nvCxnSpPr>
        <p:spPr>
          <a:xfrm>
            <a:off x="152400" y="2438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4" name="Google Shape;64;p25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25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6" name="Google Shape;66;p25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Georgia"/>
              <a:buNone/>
              <a:defRPr sz="4200" b="0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dt" idx="10"/>
          </p:nvPr>
        </p:nvSpPr>
        <p:spPr>
          <a:xfrm>
            <a:off x="5791200" y="640994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73" name="Google Shape;73;p26"/>
          <p:cNvCxnSpPr/>
          <p:nvPr/>
        </p:nvCxnSpPr>
        <p:spPr>
          <a:xfrm rot="10800000" flipH="1">
            <a:off x="4563080" y="1575652"/>
            <a:ext cx="8921" cy="481955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>
            <a:off x="301752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2"/>
          </p:nvPr>
        </p:nvSpPr>
        <p:spPr>
          <a:xfrm>
            <a:off x="4800600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bg>
      <p:bgPr>
        <a:solidFill>
          <a:schemeClr val="lt2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Google Shape;77;p27"/>
          <p:cNvCxnSpPr/>
          <p:nvPr/>
        </p:nvCxnSpPr>
        <p:spPr>
          <a:xfrm rot="10800000">
            <a:off x="4572000" y="2200275"/>
            <a:ext cx="0" cy="418795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8" name="Google Shape;78;p27"/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9" name="Google Shape;79;p27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0" name="Google Shape;80;p27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1" name="Google Shape;81;p27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2" name="Google Shape;82;p27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3" name="Google Shape;83;p27"/>
          <p:cNvSpPr/>
          <p:nvPr/>
        </p:nvSpPr>
        <p:spPr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4" name="Google Shape;84;p27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body" idx="2"/>
          </p:nvPr>
        </p:nvSpPr>
        <p:spPr>
          <a:xfrm>
            <a:off x="4791330" y="1524000"/>
            <a:ext cx="4041775" cy="73152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7"/>
          <p:cNvSpPr txBox="1">
            <a:spLocks noGrp="1"/>
          </p:cNvSpPr>
          <p:nvPr>
            <p:ph type="ftr" idx="11"/>
          </p:nvPr>
        </p:nvSpPr>
        <p:spPr>
          <a:xfrm>
            <a:off x="304800" y="6409944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8" name="Google Shape;88;p27"/>
          <p:cNvCxnSpPr/>
          <p:nvPr/>
        </p:nvCxnSpPr>
        <p:spPr>
          <a:xfrm>
            <a:off x="152400" y="128016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9" name="Google Shape;89;p27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0" name="Google Shape;90;p27"/>
          <p:cNvSpPr txBox="1">
            <a:spLocks noGrp="1"/>
          </p:cNvSpPr>
          <p:nvPr>
            <p:ph type="body" idx="3"/>
          </p:nvPr>
        </p:nvSpPr>
        <p:spPr>
          <a:xfrm>
            <a:off x="301752" y="2471383"/>
            <a:ext cx="4041648" cy="381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7"/>
          <p:cNvSpPr txBox="1">
            <a:spLocks noGrp="1"/>
          </p:cNvSpPr>
          <p:nvPr>
            <p:ph type="body" idx="4"/>
          </p:nvPr>
        </p:nvSpPr>
        <p:spPr>
          <a:xfrm>
            <a:off x="4800600" y="2471383"/>
            <a:ext cx="4038600" cy="3822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7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3" name="Google Shape;93;p27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4" name="Google Shape;94;p27"/>
          <p:cNvSpPr txBox="1">
            <a:spLocks noGrp="1"/>
          </p:cNvSpPr>
          <p:nvPr>
            <p:ph type="sldNum" idx="12"/>
          </p:nvPr>
        </p:nvSpPr>
        <p:spPr>
          <a:xfrm>
            <a:off x="4343400" y="1042416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8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8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8"/>
          <p:cNvSpPr txBox="1">
            <a:spLocks noGrp="1"/>
          </p:cNvSpPr>
          <p:nvPr>
            <p:ph type="sldNum" idx="12"/>
          </p:nvPr>
        </p:nvSpPr>
        <p:spPr>
          <a:xfrm>
            <a:off x="4343400" y="103602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9"/>
          <p:cNvSpPr/>
          <p:nvPr/>
        </p:nvSpPr>
        <p:spPr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3" name="Google Shape;103;p29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4" name="Google Shape;104;p29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5" name="Google Shape;105;p29"/>
          <p:cNvSpPr/>
          <p:nvPr/>
        </p:nvSpPr>
        <p:spPr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6" name="Google Shape;106;p29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7" name="Google Shape;107;p2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29"/>
          <p:cNvSpPr txBox="1"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  <a:defRPr sz="2200" b="1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body" idx="1"/>
          </p:nvPr>
        </p:nvSpPr>
        <p:spPr>
          <a:xfrm>
            <a:off x="381000" y="1981200"/>
            <a:ext cx="2362200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None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9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11" name="Google Shape;111;p29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12" name="Google Shape;112;p29"/>
          <p:cNvSpPr txBox="1">
            <a:spLocks noGrp="1"/>
          </p:cNvSpPr>
          <p:nvPr>
            <p:ph type="body" idx="2"/>
          </p:nvPr>
        </p:nvSpPr>
        <p:spPr>
          <a:xfrm>
            <a:off x="3124200" y="685800"/>
            <a:ext cx="56388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4" name="Google Shape;114;p29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5" name="Google Shape;115;p29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6" name="Google Shape;116;p29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7" name="Google Shape;117;p29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3832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Google Shape;120;p30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21" name="Google Shape;121;p30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2" name="Google Shape;122;p30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3" name="Google Shape;123;p30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4" name="Google Shape;124;p30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5" name="Google Shape;125;p30"/>
          <p:cNvSpPr/>
          <p:nvPr/>
        </p:nvSpPr>
        <p:spPr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6" name="Google Shape;126;p3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7" name="Google Shape;127;p30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8" name="Google Shape;128;p30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Google Shape;129;p3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0" name="Google Shape;130;p30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eorgia"/>
              <a:buNone/>
              <a:defRPr sz="24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>
            <a:spLocks noGrp="1"/>
          </p:cNvSpPr>
          <p:nvPr>
            <p:ph type="pic" idx="2"/>
          </p:nvPr>
        </p:nvSpPr>
        <p:spPr>
          <a:xfrm>
            <a:off x="3000375" y="609600"/>
            <a:ext cx="5867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72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body" idx="1"/>
          </p:nvPr>
        </p:nvSpPr>
        <p:spPr>
          <a:xfrm>
            <a:off x="381000" y="990600"/>
            <a:ext cx="24384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Font typeface="Georgia"/>
              <a:buNone/>
              <a:defRPr sz="1600">
                <a:solidFill>
                  <a:srgbClr val="FFFFFF"/>
                </a:solidFill>
              </a:defRPr>
            </a:lvl1pPr>
            <a:lvl2pPr marL="914400" lvl="1" indent="-281940" algn="l">
              <a:spcBef>
                <a:spcPts val="1000"/>
              </a:spcBef>
              <a:spcAft>
                <a:spcPts val="0"/>
              </a:spcAft>
              <a:buSzPts val="840"/>
              <a:buChar char="⚪"/>
              <a:defRPr sz="1200"/>
            </a:lvl2pPr>
            <a:lvl3pPr marL="1371600" lvl="2" indent="-276225" algn="l">
              <a:spcBef>
                <a:spcPts val="200"/>
              </a:spcBef>
              <a:spcAft>
                <a:spcPts val="0"/>
              </a:spcAft>
              <a:buSzPts val="750"/>
              <a:buChar char="⯍"/>
              <a:defRPr sz="1000"/>
            </a:lvl3pPr>
            <a:lvl4pPr marL="1828800" lvl="3" indent="-268605" algn="l">
              <a:spcBef>
                <a:spcPts val="180"/>
              </a:spcBef>
              <a:spcAft>
                <a:spcPts val="0"/>
              </a:spcAft>
              <a:buSzPts val="630"/>
              <a:buChar char="🞆"/>
              <a:defRPr sz="900"/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Char char="•"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30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5" name="Google Shape;135;p30"/>
          <p:cNvSpPr txBox="1">
            <a:spLocks noGrp="1"/>
          </p:cNvSpPr>
          <p:nvPr>
            <p:ph type="dt" idx="10"/>
          </p:nvPr>
        </p:nvSpPr>
        <p:spPr>
          <a:xfrm>
            <a:off x="5788152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0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584448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" name="Google Shape;7;p21"/>
          <p:cNvSpPr/>
          <p:nvPr/>
        </p:nvSpPr>
        <p:spPr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" name="Google Shape;8;p2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9;p21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" name="Google Shape;10;p21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Google Shape;11;p2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4" name="Google Shape;14;p21"/>
          <p:cNvCxnSpPr/>
          <p:nvPr/>
        </p:nvCxnSpPr>
        <p:spPr>
          <a:xfrm>
            <a:off x="152400" y="1276743"/>
            <a:ext cx="8833104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" name="Google Shape;15;p2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Google Shape;16;p21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" name="Google Shape;17;p2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4332" algn="l" rtl="0"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Char char="⚫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26390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23850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20039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08609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centerlado.ru/" TargetMode="External"/><Relationship Id="rId7" Type="http://schemas.openxmlformats.org/officeDocument/2006/relationships/hyperlink" Target="https://&#1096;&#1082;&#1086;&#1083;&#1072;125.&#1077;&#1082;&#1072;&#1090;&#1077;&#1088;&#1080;&#1085;&#1073;&#1091;&#1088;&#1075;.&#1088;&#1092;/?section_id=456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mati09@mail.ru" TargetMode="External"/><Relationship Id="rId5" Type="http://schemas.openxmlformats.org/officeDocument/2006/relationships/hyperlink" Target="mailto:voroshilova.p@gmail.com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21-22/&#1057;&#1055;&#1058;%2021/&#1055;&#1088;&#1080;&#1082;&#1072;&#1079;%20&#8470;%2059%20&#1052;&#1080;&#1085;&#1087;&#1088;&#1086;&#1089;&#1074;&#1077;&#1097;&#1077;&#1085;&#1080;&#1103;%20&#1056;&#1060;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../../../../21-22/&#1057;&#1055;&#1058;%2021/164%20&#1087;&#1088;&#1080;&#1082;&#1072;&#1079;%20&#1087;&#1086;%20&#1057;&#1055;&#1058;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"/>
          <p:cNvSpPr txBox="1">
            <a:spLocks noGrp="1"/>
          </p:cNvSpPr>
          <p:nvPr>
            <p:ph type="subTitle" idx="1"/>
          </p:nvPr>
        </p:nvSpPr>
        <p:spPr>
          <a:xfrm>
            <a:off x="563633" y="4293096"/>
            <a:ext cx="7854696" cy="196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ИНФОРМАЦИЯ ДЛЯ РОДИТЕЛЕЙ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РЕГИОНАЛЬНЫЙ ОПЕРАТОР СПТ ЕМ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 ПО СВЕРДЛОВСКОЙ ОБЛАСТИ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 ГБУ СО ЦППМСП «ЛАДО»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60"/>
              </a:spcBef>
              <a:spcAft>
                <a:spcPts val="0"/>
              </a:spcAft>
              <a:buSzPts val="153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"/>
          <p:cNvSpPr txBox="1">
            <a:spLocks noGrp="1"/>
          </p:cNvSpPr>
          <p:nvPr>
            <p:ph type="ctrTitle"/>
          </p:nvPr>
        </p:nvSpPr>
        <p:spPr>
          <a:xfrm>
            <a:off x="611560" y="116632"/>
            <a:ext cx="7851648" cy="216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80"/>
              <a:buFont typeface="Arial"/>
              <a:buNone/>
            </a:pP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>Социально-психологическое тестирование  по единой методике</a:t>
            </a:r>
            <a:endParaRPr sz="378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1" descr="C:\Users\Руководитель отдела\Desktop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1920" y="2780928"/>
            <a:ext cx="1381125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"/>
          <p:cNvSpPr txBox="1">
            <a:spLocks noGrp="1"/>
          </p:cNvSpPr>
          <p:nvPr>
            <p:ph type="title"/>
          </p:nvPr>
        </p:nvSpPr>
        <p:spPr>
          <a:xfrm>
            <a:off x="179512" y="339779"/>
            <a:ext cx="878497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 основании чего делаются выводы в методике СПТ ? </a:t>
            </a:r>
            <a:endParaRPr dirty="0"/>
          </a:p>
        </p:txBody>
      </p:sp>
      <p:sp>
        <p:nvSpPr>
          <p:cNvPr id="211" name="Google Shape;211;p9"/>
          <p:cNvSpPr txBox="1">
            <a:spLocks noGrp="1"/>
          </p:cNvSpPr>
          <p:nvPr>
            <p:ph type="body" idx="1"/>
          </p:nvPr>
        </p:nvSpPr>
        <p:spPr>
          <a:xfrm>
            <a:off x="386862" y="1695799"/>
            <a:ext cx="8229600" cy="4641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Методика  основана  на  представлении  о  непрерывности  и единовременности  совместного  воздействия  на  ребенка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риска» 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защиты».  </a:t>
            </a:r>
            <a:endParaRPr dirty="0"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endParaRPr lang="ru-RU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Если 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«факторы  риска»  начинают  преобладать  над  «факторами защиты»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 –  обучающемуся  необходимо  оказать  психолого-педагогическую  помощь  и  социальную  поддержку  и  предотвратить таким  образом  вовлечение  в  негативные  проявления,  в  том  числе наркопотребление. 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None/>
            </a:pPr>
            <a:r>
              <a:rPr lang="ru-RU" sz="3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риска»? </a:t>
            </a:r>
            <a:endParaRPr/>
          </a:p>
        </p:txBody>
      </p:sp>
      <p:sp>
        <p:nvSpPr>
          <p:cNvPr id="236" name="Google Shape;236;p13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риска»  –  социально-психологические  условия,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повышающие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угрозу  вовлечения  в  зависимое  поведение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(например, наркопотребление).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b="1"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негативному влиянию группы;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влиянию асоциальных установок социума;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рискованным поступкам;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совершению необдуманных поступков;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Трудность переживания жизненных неудач.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"/>
          <p:cNvSpPr txBox="1">
            <a:spLocks noGrp="1"/>
          </p:cNvSpPr>
          <p:nvPr>
            <p:ph type="title"/>
          </p:nvPr>
        </p:nvSpPr>
        <p:spPr>
          <a:xfrm>
            <a:off x="395536" y="188640"/>
            <a:ext cx="8229600" cy="854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4000"/>
              <a:buFont typeface="Georgia"/>
              <a:buNone/>
            </a:pPr>
            <a:r>
              <a:rPr lang="ru-RU" sz="4000"/>
              <a:t> </a:t>
            </a:r>
            <a:r>
              <a:rPr lang="ru-RU" sz="3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защиты»? </a:t>
            </a:r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body" idx="1"/>
          </p:nvPr>
        </p:nvSpPr>
        <p:spPr>
          <a:xfrm>
            <a:off x="457200" y="1628800"/>
            <a:ext cx="8229600" cy="449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защиты»  – 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обстоятельства, повышающие  социально-психологическую устойчивость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к воздействию «факторов риска». </a:t>
            </a:r>
            <a:endParaRPr b="1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u="sng" dirty="0">
                <a:latin typeface="Arial"/>
                <a:ea typeface="Arial"/>
                <a:cs typeface="Arial"/>
                <a:sym typeface="Arial"/>
              </a:rPr>
              <a:t>Методика оценивает такие параметры как: </a:t>
            </a:r>
            <a:endParaRPr sz="2400" u="sng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Благополучие взаимоотношений с социальным окружением.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Активность жизненной позиции, социальная активность.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Умение говорить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НЕТ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сомнительным предложениям.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Психологическую  устойчивость  и  уверенность  в  своих  силах  в трудных жизненных ситуациях. 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 проходит </a:t>
            </a:r>
            <a:r>
              <a:rPr lang="ru-RU" sz="28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тестирование?</a:t>
            </a:r>
            <a:endParaRPr dirty="0"/>
          </a:p>
        </p:txBody>
      </p:sp>
      <p:sp>
        <p:nvSpPr>
          <p:cNvPr id="302" name="Google Shape;302;p16"/>
          <p:cNvSpPr txBox="1">
            <a:spLocks noGrp="1"/>
          </p:cNvSpPr>
          <p:nvPr>
            <p:ph type="body" idx="1"/>
          </p:nvPr>
        </p:nvSpPr>
        <p:spPr>
          <a:xfrm>
            <a:off x="325314" y="1844824"/>
            <a:ext cx="8567165" cy="386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Учащиеся отвечают на вопросы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онлайн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анкеты:</a:t>
            </a:r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endParaRPr lang="ru-RU" sz="22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   -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для 7-9-х классов 110 утверждений,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   -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для 10-11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классов, а также студентов колледжей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140 утверждений.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при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проведении тестирования в качестве наблюдателей допускается присутствие родителей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учеников, </a:t>
            </a:r>
            <a:r>
              <a:rPr lang="ru-RU" sz="22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но только при согласовании с администрацией образовательного учреждения.</a:t>
            </a:r>
            <a:endParaRPr dirty="0">
              <a:solidFill>
                <a:srgbClr val="FF0000"/>
              </a:solidFill>
            </a:endParaRPr>
          </a:p>
          <a:p>
            <a:pPr marL="274320" lvl="0" indent="-128587" algn="l" rtl="0">
              <a:spcBef>
                <a:spcPts val="1740"/>
              </a:spcBef>
              <a:spcAft>
                <a:spcPts val="0"/>
              </a:spcAft>
              <a:buSzPts val="2295"/>
              <a:buFont typeface="Noto Sans Symbols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7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Правила нахождения родителей на тестировании</a:t>
            </a:r>
            <a:endParaRPr/>
          </a:p>
        </p:txBody>
      </p:sp>
      <p:sp>
        <p:nvSpPr>
          <p:cNvPr id="308" name="Google Shape;308;p17"/>
          <p:cNvSpPr txBox="1">
            <a:spLocks noGrp="1"/>
          </p:cNvSpPr>
          <p:nvPr>
            <p:ph type="body" idx="1"/>
          </p:nvPr>
        </p:nvSpPr>
        <p:spPr>
          <a:xfrm>
            <a:off x="251520" y="1412776"/>
            <a:ext cx="8712968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   Наблюдающие за процедурой родители или иные законные представители учащихся обязаны выполнять следующие правила поведения: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быть «незаметными»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вести себя тихо, не отвлекать учащихся, не задавать им вопросов, не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подсказывать,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поддерживать обстановку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честности и открытости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не смотреть на то, как респонденты отвечают на задания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теста,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рекомендуется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наблюдать со стороны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, ходить по помещению где проходит тестирование является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нежелательным.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</a:t>
            </a: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может получить </a:t>
            </a:r>
            <a:r>
              <a:rPr lang="ru-RU" sz="252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участник социально-психологического </a:t>
            </a: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тестирования?</a:t>
            </a:r>
            <a:endParaRPr sz="252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>
            <a:spLocks noGrp="1"/>
          </p:cNvSpPr>
          <p:nvPr>
            <p:ph type="body" idx="1"/>
          </p:nvPr>
        </p:nvSpPr>
        <p:spPr>
          <a:xfrm>
            <a:off x="179512" y="2136640"/>
            <a:ext cx="8568952" cy="3499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Возможность индивидуального обращения к психологу, проводившему тестирование, для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получения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более подробных результатов тестирования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endParaRPr lang="ru-RU" sz="2400" dirty="0"/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Краткую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характеристику актуального уровня развития психологической устойчивости;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22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Рекомендации в каком направлении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нужно развивать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свою психологическую устойчивость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9"/>
          <p:cNvSpPr txBox="1"/>
          <p:nvPr/>
        </p:nvSpPr>
        <p:spPr>
          <a:xfrm>
            <a:off x="286689" y="1219010"/>
            <a:ext cx="8640960" cy="4082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Тестирование </a:t>
            </a:r>
            <a:r>
              <a:rPr lang="ru-RU" sz="27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проводится при наличии информированного согласия в письменной форме одного из родителей (законного представителя) </a:t>
            </a:r>
            <a:r>
              <a:rPr lang="ru-RU" sz="27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обучающихся.</a:t>
            </a:r>
          </a:p>
          <a:p>
            <a:pPr marL="0" marR="0" lvl="0" indent="0" algn="just" rtl="0">
              <a:spcBef>
                <a:spcPts val="174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Согласие </a:t>
            </a:r>
            <a:r>
              <a:rPr lang="ru-RU" sz="2700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фиксирует разрешение </a:t>
            </a:r>
            <a:r>
              <a:rPr lang="ru-RU" sz="2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Вашему ребенку участвовать в </a:t>
            </a:r>
            <a:r>
              <a:rPr lang="ru-RU" sz="27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тестировании, подтверждает </a:t>
            </a:r>
            <a:r>
              <a:rPr lang="ru-RU" sz="2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Вашу </a:t>
            </a:r>
            <a:r>
              <a:rPr lang="ru-RU" sz="2700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осведомленность о цели</a:t>
            </a:r>
            <a:r>
              <a:rPr lang="ru-RU" sz="27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тестирования, его длительности и возможных </a:t>
            </a:r>
            <a:r>
              <a:rPr lang="ru-RU" sz="27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результатах.</a:t>
            </a:r>
            <a:endParaRPr sz="2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3;p18"/>
          <p:cNvSpPr txBox="1">
            <a:spLocks/>
          </p:cNvSpPr>
          <p:nvPr/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Контактная информация!</a:t>
            </a:r>
            <a:endParaRPr lang="ru-RU" sz="252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3622431" y="4429442"/>
            <a:ext cx="4990978" cy="196256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altLang="ru-RU" sz="1200" b="1" dirty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ГБУ СО Центр </a:t>
            </a: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психолого-педагогической,</a:t>
            </a:r>
          </a:p>
          <a:p>
            <a:pPr algn="ctr">
              <a:defRPr/>
            </a:pP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медицинской </a:t>
            </a:r>
            <a:r>
              <a:rPr lang="ru-RU" altLang="ru-RU" sz="1200" b="1" dirty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и социальной помощи «</a:t>
            </a: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Ладо»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Вы можете обратиться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по адресу - г. Екатеринбург 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ул. Машиностроителей, 8</a:t>
            </a:r>
          </a:p>
          <a:p>
            <a:pPr marL="82550" indent="-82550" algn="ctr">
              <a:buNone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Телефон: 8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(343)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338-77-48, 8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(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922) 100-58-82</a:t>
            </a:r>
            <a:endParaRPr lang="ru-RU" sz="1200" b="1" dirty="0">
              <a:solidFill>
                <a:schemeClr val="accent1">
                  <a:lumMod val="75000"/>
                </a:schemeClr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адрес:  </a:t>
            </a:r>
          </a:p>
          <a:p>
            <a:pPr marL="82550" indent="-82550" algn="ctr">
              <a:buNone/>
            </a:pPr>
            <a:r>
              <a:rPr lang="en-US" sz="1200" b="1" u="sng" dirty="0" err="1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lado</a:t>
            </a:r>
            <a:r>
              <a:rPr lang="en-US" sz="1200" b="1" u="sng" dirty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-monitoring</a:t>
            </a:r>
            <a:r>
              <a:rPr lang="ru-RU" sz="1200" b="1" u="sng" dirty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@mail.ru     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Информация на сайте:   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  <a:hlinkClick r:id="rId3"/>
              </a:rPr>
              <a:t>http://centerlado.ru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  <a:hlinkClick r:id="rId3"/>
              </a:rPr>
              <a:t>/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schemeClr val="accent1">
                  <a:lumMod val="75000"/>
                </a:schemeClr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altLang="ru-RU" sz="1200" b="1" dirty="0">
              <a:solidFill>
                <a:schemeClr val="accent3">
                  <a:lumMod val="50000"/>
                </a:schemeClr>
              </a:solidFill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3036277" y="3635718"/>
            <a:ext cx="4160425" cy="3222282"/>
          </a:xfrm>
          <a:prstGeom prst="rect">
            <a:avLst/>
          </a:prstGeom>
        </p:spPr>
        <p:txBody>
          <a:bodyPr/>
          <a:lstStyle/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900" b="1" dirty="0">
                <a:latin typeface="+mn-lt"/>
              </a:rPr>
              <a:t> </a:t>
            </a:r>
            <a:endParaRPr lang="en-US" altLang="ru-RU" sz="900" b="1" dirty="0">
              <a:solidFill>
                <a:srgbClr val="000099"/>
              </a:solidFill>
              <a:latin typeface="Corbel" pitchFamily="34" charset="0"/>
            </a:endParaRPr>
          </a:p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1300" dirty="0">
                <a:solidFill>
                  <a:srgbClr val="000099"/>
                </a:solidFill>
                <a:cs typeface="Arial" pitchFamily="34" charset="0"/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  <a:p>
            <a:pPr>
              <a:defRPr/>
            </a:pPr>
            <a:endParaRPr lang="ru-RU" sz="2400" dirty="0"/>
          </a:p>
        </p:txBody>
      </p:sp>
      <p:pic>
        <p:nvPicPr>
          <p:cNvPr id="6" name="Picture 2" descr="C:\Users\Домашний\Desktop\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1888" y="4612857"/>
            <a:ext cx="1402885" cy="150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771900" y="1616887"/>
            <a:ext cx="49676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      </a:t>
            </a:r>
            <a:r>
              <a:rPr lang="ru-RU" sz="1200" dirty="0" smtClean="0">
                <a:solidFill>
                  <a:srgbClr val="C00000"/>
                </a:solidFill>
              </a:rPr>
              <a:t>По всем интересующим Вас вопросам связанным с поведением социально-психологического тестирования в МАОУ СОШ № 125 можно обращаться </a:t>
            </a:r>
            <a:r>
              <a:rPr lang="ru-RU" sz="1200" dirty="0">
                <a:solidFill>
                  <a:srgbClr val="C00000"/>
                </a:solidFill>
              </a:rPr>
              <a:t>к</a:t>
            </a:r>
            <a:r>
              <a:rPr lang="ru-RU" sz="1200" dirty="0" smtClean="0">
                <a:solidFill>
                  <a:srgbClr val="C00000"/>
                </a:solidFill>
              </a:rPr>
              <a:t> педагогу-психологу</a:t>
            </a:r>
            <a:r>
              <a:rPr lang="ru-RU" sz="1200" dirty="0" smtClean="0"/>
              <a:t> </a:t>
            </a:r>
            <a:r>
              <a:rPr lang="ru-RU" sz="1200" b="1" dirty="0" smtClean="0"/>
              <a:t>Ворошилова Полина Георгиевна 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hlinkClick r:id="rId5"/>
              </a:rPr>
              <a:t>Тел.: </a:t>
            </a:r>
            <a:r>
              <a:rPr lang="ru-RU" sz="1200" dirty="0"/>
              <a:t>341-15-07</a:t>
            </a:r>
            <a:endParaRPr lang="ru-RU" sz="1200" b="1" dirty="0">
              <a:hlinkClick r:id="rId5"/>
            </a:endParaRP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адрес:  </a:t>
            </a:r>
            <a:r>
              <a:rPr lang="en-US" sz="1200" u="sng" dirty="0" smtClean="0">
                <a:solidFill>
                  <a:srgbClr val="0070C0"/>
                </a:solidFill>
              </a:rPr>
              <a:t>voroshilova.p@gmail.com</a:t>
            </a:r>
            <a:r>
              <a:rPr lang="ru-RU" sz="1200" dirty="0" smtClean="0"/>
              <a:t>,</a:t>
            </a:r>
          </a:p>
          <a:p>
            <a:pPr algn="ctr"/>
            <a:r>
              <a:rPr lang="ru-RU" sz="1200" b="1" dirty="0" smtClean="0"/>
              <a:t>Зам. директора по ПР Швалева М.А</a:t>
            </a:r>
            <a:r>
              <a:rPr lang="ru-RU" sz="1200" dirty="0" smtClean="0"/>
              <a:t>.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адрес: </a:t>
            </a:r>
            <a:r>
              <a:rPr lang="en-US" sz="1200" b="1" u="sng" dirty="0" smtClean="0">
                <a:solidFill>
                  <a:srgbClr val="0070C0"/>
                </a:solidFill>
                <a:latin typeface="Liberation Serif" panose="02020603050405020304" pitchFamily="18" charset="0"/>
                <a:cs typeface="Times New Roman" pitchFamily="18" charset="0"/>
                <a:hlinkClick r:id="rId6"/>
              </a:rPr>
              <a:t>mati09@mail.ru</a:t>
            </a:r>
            <a:endParaRPr lang="ru-RU" sz="1200" b="1" u="sng" dirty="0" smtClean="0">
              <a:solidFill>
                <a:srgbClr val="0070C0"/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algn="ctr"/>
            <a:endParaRPr lang="en-US" sz="1200" b="1" u="sng" dirty="0" smtClean="0">
              <a:solidFill>
                <a:srgbClr val="0070C0"/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/>
              <a:t>Нормативно-правовая документация, формы согласий, памятки, представлены на сайте МАОУ СОШ № 125</a:t>
            </a:r>
            <a:r>
              <a:rPr lang="ru-RU" sz="1200" dirty="0" smtClean="0"/>
              <a:t> в разделе </a:t>
            </a:r>
            <a:r>
              <a:rPr lang="ru-RU" sz="1200" dirty="0" smtClean="0">
                <a:hlinkClick r:id="rId7"/>
              </a:rPr>
              <a:t>«Профилактическая работа» - «Социально-психологическое тестирование </a:t>
            </a:r>
            <a:r>
              <a:rPr lang="ru-RU" sz="1200" dirty="0" smtClean="0">
                <a:hlinkClick r:id="rId7"/>
              </a:rPr>
              <a:t>2022-2023»</a:t>
            </a:r>
            <a:endParaRPr lang="ru-RU" sz="1200" dirty="0" smtClean="0"/>
          </a:p>
          <a:p>
            <a:pPr algn="ctr"/>
            <a:endParaRPr lang="ru-RU" sz="1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04" y="1548927"/>
            <a:ext cx="1433021" cy="12672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793" y="2999559"/>
            <a:ext cx="1429883" cy="1429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"/>
          <p:cNvSpPr/>
          <p:nvPr/>
        </p:nvSpPr>
        <p:spPr>
          <a:xfrm>
            <a:off x="479675" y="581530"/>
            <a:ext cx="8242294" cy="413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ru-RU" sz="23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Проведение </a:t>
            </a:r>
            <a:r>
              <a:rPr lang="ru-RU" sz="2400" dirty="0">
                <a:solidFill>
                  <a:schemeClr val="dk1"/>
                </a:solidFill>
                <a:latin typeface="+mj-lt"/>
                <a:sym typeface="Arial"/>
              </a:rPr>
              <a:t>социально-психологического тестирования организовано во исполнение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  <a:hlinkClick r:id="rId3" action="ppaction://hlinkfile"/>
              </a:rPr>
              <a:t>Приказа </a:t>
            </a:r>
            <a:r>
              <a:rPr lang="ru-RU" sz="2400" b="1" dirty="0">
                <a:latin typeface="+mj-lt"/>
                <a:cs typeface="Times New Roman" panose="02020603050405020304" pitchFamily="18" charset="0"/>
                <a:hlinkClick r:id="rId3" action="ppaction://hlinkfile"/>
              </a:rPr>
              <a:t>Министерства просвещения № 59 от 20.02.2020 г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  <a:hlinkClick r:id="rId3" action="ppaction://hlinkfile"/>
              </a:rPr>
              <a:t>.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«Об утверждении порядка проведения СПТ.» »</a:t>
            </a:r>
            <a:r>
              <a:rPr lang="ru-RU" sz="2400" dirty="0">
                <a:latin typeface="+mj-lt"/>
                <a:cs typeface="Times New Roman" panose="02020603050405020304" pitchFamily="18" charset="0"/>
              </a:rPr>
              <a:t> и </a:t>
            </a:r>
            <a:r>
              <a:rPr lang="ru-RU" sz="2400" b="1" dirty="0">
                <a:latin typeface="+mj-lt"/>
                <a:cs typeface="Times New Roman" panose="02020603050405020304" pitchFamily="18" charset="0"/>
                <a:hlinkClick r:id="rId4" action="ppaction://hlinkfile"/>
              </a:rPr>
              <a:t>Приказа Министерства образования и молодёжной политики Свердловской области</a:t>
            </a:r>
            <a:r>
              <a:rPr lang="ru-RU" sz="2400" dirty="0">
                <a:latin typeface="+mj-lt"/>
                <a:cs typeface="Times New Roman" panose="02020603050405020304" pitchFamily="18" charset="0"/>
                <a:hlinkClick r:id="rId4" action="ppaction://hlinkfile"/>
              </a:rPr>
              <a:t> от 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  <a:hlinkClick r:id="rId4" action="ppaction://hlinkfile"/>
              </a:rPr>
              <a:t>16.06.2022 </a:t>
            </a:r>
            <a:r>
              <a:rPr lang="ru-RU" sz="2400" dirty="0">
                <a:latin typeface="+mj-lt"/>
                <a:cs typeface="Times New Roman" panose="02020603050405020304" pitchFamily="18" charset="0"/>
                <a:hlinkClick r:id="rId4" action="ppaction://hlinkfile"/>
              </a:rPr>
              <a:t>№ 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  <a:hlinkClick r:id="rId4" action="ppaction://hlinkfile"/>
              </a:rPr>
              <a:t>157-И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«Об организации проведения </a:t>
            </a:r>
            <a:r>
              <a:rPr lang="ru-RU" sz="2400" dirty="0">
                <a:solidFill>
                  <a:schemeClr val="dk1"/>
                </a:solidFill>
                <a:latin typeface="+mj-lt"/>
                <a:sym typeface="Arial"/>
              </a:rPr>
              <a:t>социально-психологического тестирования обучающихся в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образовательных </a:t>
            </a:r>
            <a:r>
              <a:rPr lang="ru-RU" sz="2400" dirty="0">
                <a:solidFill>
                  <a:schemeClr val="dk1"/>
                </a:solidFill>
                <a:latin typeface="+mj-lt"/>
                <a:sym typeface="Arial"/>
              </a:rPr>
              <a:t>организациях Свердловской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области».</a:t>
            </a:r>
            <a:endParaRPr sz="2400" dirty="0">
              <a:latin typeface="+mj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359532" y="1628800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 smtClean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Всероссийское мероприятие!</a:t>
            </a:r>
            <a:endParaRPr sz="2400" b="1" dirty="0">
              <a:solidFill>
                <a:srgbClr val="FF0000"/>
              </a:solidFill>
              <a:latin typeface="+mn-lt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+mn-lt"/>
                <a:ea typeface="Arial"/>
                <a:cs typeface="Arial"/>
                <a:sym typeface="Arial"/>
              </a:rPr>
              <a:t>Участниками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являются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обучающиеся с 7 по 11 класс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(достигшие 13 летнего возраста на момент проведения тестирования и старше),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а также студенты 1-2 курсов средне-специальных и высших учебных заведений.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 </a:t>
            </a:r>
            <a:endParaRPr sz="2400" dirty="0">
              <a:latin typeface="+mn-lt"/>
            </a:endParaRPr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724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467544" y="1637592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Целью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тестирования является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i="1" dirty="0" smtClean="0">
                <a:latin typeface="Arial"/>
                <a:ea typeface="Arial"/>
                <a:cs typeface="Arial"/>
                <a:sym typeface="Arial"/>
              </a:rPr>
              <a:t>и</a:t>
            </a:r>
            <a:r>
              <a:rPr lang="ru-RU" i="1" dirty="0" smtClean="0"/>
              <a:t>сследование ориентированное </a:t>
            </a:r>
            <a:r>
              <a:rPr lang="ru-RU" i="1" dirty="0"/>
              <a:t>на выявление отношения подростка к своей жизни, переживанию трудностей, разногласий с другими людьми и жизненных неприятностей, а также их преодолению. Тем самым </a:t>
            </a:r>
            <a:r>
              <a:rPr lang="ru-RU" i="1" dirty="0" smtClean="0"/>
              <a:t>методика позволяет </a:t>
            </a:r>
            <a:r>
              <a:rPr lang="ru-RU" i="1" dirty="0"/>
              <a:t>оценить процесс становления личности </a:t>
            </a:r>
            <a:r>
              <a:rPr lang="ru-RU" i="1" dirty="0" smtClean="0"/>
              <a:t>обучающегося.</a:t>
            </a:r>
            <a:endParaRPr lang="ru-RU" dirty="0"/>
          </a:p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dirty="0"/>
          </a:p>
          <a:p>
            <a:pPr marL="0" lvl="0" indent="363538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dirty="0" smtClean="0"/>
              <a:t>С </a:t>
            </a:r>
            <a:r>
              <a:rPr lang="ru-RU" dirty="0"/>
              <a:t>помощью тестирования так же оценивается вероятность вовлечения подростков в зависимое поведение на основе соотношения факторов риска и факторов защиты, воздействующих на них.</a:t>
            </a:r>
          </a:p>
          <a:p>
            <a:pPr marL="0" lvl="0" indent="363538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Выявляет ли методика СПТ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наркопотребление или наркозависимость? </a:t>
            </a:r>
            <a:endParaRPr dirty="0"/>
          </a:p>
        </p:txBody>
      </p:sp>
      <p:sp>
        <p:nvSpPr>
          <p:cNvPr id="181" name="Google Shape;181;p4"/>
          <p:cNvSpPr txBox="1">
            <a:spLocks noGrp="1"/>
          </p:cNvSpPr>
          <p:nvPr>
            <p:ph type="body" idx="1"/>
          </p:nvPr>
        </p:nvSpPr>
        <p:spPr>
          <a:xfrm>
            <a:off x="251520" y="1700808"/>
            <a:ext cx="8568952" cy="462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Методика  не  может  быть  использована  для </a:t>
            </a:r>
            <a:endParaRPr dirty="0"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формулировки  заключения  о  наркотической  или  иной зависимости.  </a:t>
            </a:r>
            <a:endParaRPr dirty="0"/>
          </a:p>
          <a:p>
            <a:pPr marL="131445" indent="0" algn="ctr">
              <a:buNone/>
            </a:pPr>
            <a:endParaRPr lang="ru-RU" sz="28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31445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методика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 степень влияния факторов риска,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которыми сталкиваются или могут столкнуться обучающиеся, и факторы защиты, позволяющие этому противостоять, адаптироваться, повысить психологическую устойчивость.</a:t>
            </a:r>
          </a:p>
          <a:p>
            <a:pPr marL="0" lvl="0" indent="0" algn="just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тестирования станут известны в образовательной организации? </a:t>
            </a:r>
            <a:endParaRPr/>
          </a:p>
        </p:txBody>
      </p:sp>
      <p:sp>
        <p:nvSpPr>
          <p:cNvPr id="187" name="Google Shape;187;p5"/>
          <p:cNvSpPr txBox="1">
            <a:spLocks noGrp="1"/>
          </p:cNvSpPr>
          <p:nvPr>
            <p:ph type="body" idx="1"/>
          </p:nvPr>
        </p:nvSpPr>
        <p:spPr>
          <a:xfrm>
            <a:off x="301752" y="1571010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Все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тестирования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деперсонифицированы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!!!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Никто из сотрудников 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руководства образовательной организации не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сможет узнать индивидуальные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обучающегося.</a:t>
            </a: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том, какой код присвоен тестируемому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только психолог образовательной организации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соблюдение конфиденциальности данной информации охраняется законом РФ (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(согласно ст. 13.11 КоАП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(137, 140, 272 ст. УК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15, 151 Гражданского кодекса, ст. 24 закона «О персональных данных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"/>
          <p:cNvSpPr txBox="1">
            <a:spLocks noGrp="1"/>
          </p:cNvSpPr>
          <p:nvPr>
            <p:ph type="title"/>
          </p:nvPr>
        </p:nvSpPr>
        <p:spPr>
          <a:xfrm>
            <a:off x="301752" y="325315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В чем заключается конфиденциальность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проведения тестирования? </a:t>
            </a:r>
            <a:endParaRPr dirty="0"/>
          </a:p>
        </p:txBody>
      </p:sp>
      <p:sp>
        <p:nvSpPr>
          <p:cNvPr id="193" name="Google Shape;193;p6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22"/>
              <a:buNone/>
            </a:pPr>
            <a:r>
              <a:rPr lang="ru-RU" sz="2497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Все результаты тестирования строго конфиденциальны! </a:t>
            </a:r>
            <a:endParaRPr sz="2497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 smtClean="0">
                <a:latin typeface="Arial"/>
                <a:ea typeface="Arial"/>
                <a:cs typeface="Arial"/>
                <a:sym typeface="Arial"/>
              </a:rPr>
              <a:t>Каждому 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обучающемуся присваивается индивидуальный код участника, который делает невозможным персонификацию данных.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Список индивидуальных кодов и соответствующих им фамилий хранится в образовательной организации в соответствии с Федеральным законом от 27 июля 2007 г. № 152-ФЗ «О персональных данных».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Персональные результаты могут быть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доступны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 только трем лицам: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родителю, ребенку и педагогу-психологу.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036496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200"/>
              <a:buFont typeface="Arial"/>
              <a:buNone/>
            </a:pPr>
            <a:r>
              <a:rPr lang="ru-RU" sz="22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будут получены Вами и вашим ребенком после проведения тестирования?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7"/>
          <p:cNvSpPr txBox="1">
            <a:spLocks noGrp="1"/>
          </p:cNvSpPr>
          <p:nvPr>
            <p:ph type="body" idx="1"/>
          </p:nvPr>
        </p:nvSpPr>
        <p:spPr>
          <a:xfrm>
            <a:off x="336921" y="1544632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Основной принцип при сообщении результатов: </a:t>
            </a:r>
            <a:endParaRPr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«не навреди</a:t>
            </a:r>
            <a:r>
              <a:rPr lang="ru-RU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!»</a:t>
            </a:r>
            <a:endParaRPr dirty="0"/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завершению тестирования, после обработки результатов, обучающиеся или родители (законные представители) могут обратиться за получением кратких результатов теста и при необходимости получить более подробные рекомендации по минимизации влияния факторов риска и актуализации факторов защиты к психологу образовательной организации.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ru-RU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  <a:endParaRPr/>
          </a:p>
        </p:txBody>
      </p:sp>
      <p:sp>
        <p:nvSpPr>
          <p:cNvPr id="205" name="Google Shape;205;p8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380"/>
              <a:buFont typeface="Noto Sans Symbols"/>
              <a:buChar char="✔"/>
            </a:pPr>
            <a:r>
              <a:rPr lang="ru-RU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Методика  СПТ  не  выявляет  наркопотребление </a:t>
            </a: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или наркозависимость. В ней нет ни одного вопроса об  употреблении  наркотических  средств  и психотропных веществ. 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540"/>
              </a:spcBef>
              <a:spcAft>
                <a:spcPts val="0"/>
              </a:spcAft>
              <a:buSzPts val="2295"/>
              <a:buFont typeface="Noto Sans Symbols"/>
              <a:buChar char="✔"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b="1" dirty="0">
                <a:latin typeface="Arial"/>
                <a:ea typeface="Arial"/>
                <a:cs typeface="Arial"/>
                <a:sym typeface="Arial"/>
              </a:rPr>
              <a:t>Методика является опросом мнений и не оценивает самих детей!</a:t>
            </a:r>
            <a:r>
              <a:rPr lang="ru-RU" dirty="0">
                <a:latin typeface="Arial"/>
                <a:ea typeface="Arial"/>
                <a:cs typeface="Arial"/>
                <a:sym typeface="Arial"/>
              </a:rPr>
              <a:t> Таким образом, оцениваются не дети, а социально-психологические  условия,  в  которых  они находятся.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1064</Words>
  <Application>Microsoft Office PowerPoint</Application>
  <PresentationFormat>Экран (4:3)</PresentationFormat>
  <Paragraphs>97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Corbel</vt:lpstr>
      <vt:lpstr>Georgia</vt:lpstr>
      <vt:lpstr>Liberation Serif</vt:lpstr>
      <vt:lpstr>Noto Sans Symbols</vt:lpstr>
      <vt:lpstr>Times New Roman</vt:lpstr>
      <vt:lpstr>Официальная</vt:lpstr>
      <vt:lpstr>  Социально-психологическое тестирование  по единой методике</vt:lpstr>
      <vt:lpstr>Презентация PowerPoint</vt:lpstr>
      <vt:lpstr>Презентация PowerPoint</vt:lpstr>
      <vt:lpstr>Презентация PowerPoint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Что такое «факторы риска»? </vt:lpstr>
      <vt:lpstr> Что такое «факторы защиты»? </vt:lpstr>
      <vt:lpstr>Как проходит тестирование?</vt:lpstr>
      <vt:lpstr>Правила нахождения родителей на тестировании</vt:lpstr>
      <vt:lpstr>Что может получить участник социально-психологического тестирования?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  по единой методике</dc:title>
  <dc:creator>Специалист</dc:creator>
  <cp:lastModifiedBy>User</cp:lastModifiedBy>
  <cp:revision>14</cp:revision>
  <dcterms:created xsi:type="dcterms:W3CDTF">2019-09-20T06:39:24Z</dcterms:created>
  <dcterms:modified xsi:type="dcterms:W3CDTF">2022-09-08T11:55:58Z</dcterms:modified>
</cp:coreProperties>
</file>