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2" r:id="rId15"/>
    <p:sldId id="273" r:id="rId16"/>
    <p:sldId id="277" r:id="rId17"/>
    <p:sldId id="275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78467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2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0" name="Google Shape;30;p2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3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3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1" name="Google Shape;151;p3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3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3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Google Shape;38;p2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" name="Google Shape;39;p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Google Shape;40;p2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" name="Google Shape;41;p23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5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25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2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25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Google Shape;64;p25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27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8" name="Google Shape;78;p27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6" name="Google Shape;116;p2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3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1" name="Google Shape;121;p3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3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3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3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3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3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3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3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3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3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2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15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centerlado.ru/" TargetMode="External"/><Relationship Id="rId7" Type="http://schemas.openxmlformats.org/officeDocument/2006/relationships/hyperlink" Target="https://&#1096;&#1082;&#1086;&#1083;&#1072;125.&#1077;&#1082;&#1072;&#1090;&#1077;&#1088;&#1080;&#1085;&#1073;&#1091;&#1088;&#1075;.&#1088;&#1092;/?section_id=647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mati09@mail.ru" TargetMode="External"/><Relationship Id="rId5" Type="http://schemas.openxmlformats.org/officeDocument/2006/relationships/hyperlink" Target="mailto:voroshilova.p@gmail.com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21-22/&#1057;&#1055;&#1058;%2021/&#1055;&#1088;&#1080;&#1082;&#1072;&#1079;%20&#8470;%2059%20&#1052;&#1080;&#1085;&#1087;&#1088;&#1086;&#1089;&#1074;&#1077;&#1097;&#1077;&#1085;&#1080;&#1103;%20&#1056;&#1060;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enterlado.ru/uploadedFiles/files/biblioteka/testirovanie/2025-2026/prikaz-po-spt-63-i-ot-06.06.2025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633" y="4293096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РЕГИОНАЛЬНЫЙ ОПЕРАТОР СПТ ЕМ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 ПО СВЕРДЛОВСКОЙ ОБЛАСТИ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 ГБУ СО ЦППМСП «ЛАДО»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116632"/>
            <a:ext cx="7851648" cy="216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>Социально-психологическое тестирование  по единой методике</a:t>
            </a:r>
            <a:endParaRPr sz="378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1" descr="C:\Users\Руководитель отдела\Desktop\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1920" y="2780928"/>
            <a:ext cx="13811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b="1"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 b="1" dirty="0"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повышающие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угрозу  вовлечения  в  зависимое  поведение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664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 b="1" dirty="0"/>
              <a:t> </a:t>
            </a:r>
            <a:r>
              <a:rPr lang="ru-RU" sz="30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 b="1" dirty="0"/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обстоятельства, повышающие  социально-психологическую устойчивость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к воздействию «факторов риска». </a:t>
            </a:r>
            <a:endParaRPr b="1"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just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just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just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</a:t>
            </a:r>
            <a:r>
              <a:rPr lang="ru-RU" sz="280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тестирование?</a:t>
            </a:r>
            <a:endParaRPr b="1"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5314" y="1844824"/>
            <a:ext cx="8567165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Обучающиеся отвечают на вопросы онлайн анкеты:</a:t>
            </a: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   - для 7-9-х классов 110 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   - для 10-11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классов, а также студентов колледжей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при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учеников, </a:t>
            </a:r>
            <a:r>
              <a:rPr lang="ru-RU" sz="22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 b="1"/>
          </a:p>
        </p:txBody>
      </p:sp>
      <p:sp>
        <p:nvSpPr>
          <p:cNvPr id="308" name="Google Shape;308;p17"/>
          <p:cNvSpPr txBox="1">
            <a:spLocks noGrp="1"/>
          </p:cNvSpPr>
          <p:nvPr>
            <p:ph type="body"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нежелательным.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</a:t>
            </a:r>
            <a:r>
              <a:rPr lang="ru-RU" sz="252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может получить </a:t>
            </a:r>
            <a:r>
              <a:rPr lang="ru-RU" sz="252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участник социально-психологического </a:t>
            </a:r>
            <a:r>
              <a:rPr lang="ru-RU" sz="252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тестирования?</a:t>
            </a:r>
            <a:endParaRPr sz="252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получения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более подробных результатов тестирования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Краткую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нужно развивать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свою психологическую устойчивость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ВАЖНО!</a:t>
            </a:r>
            <a:endParaRPr sz="252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  <a:buSzPts val="2295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 Тестирование проводится при наличии информированного согласия в письменной форме одного из родителей (законного представителя) обучающихся.</a:t>
            </a:r>
          </a:p>
          <a:p>
            <a:pPr marL="0" lvl="0" indent="0" algn="just">
              <a:spcBef>
                <a:spcPts val="1740"/>
              </a:spcBef>
              <a:buSzPts val="2295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	Согласие </a:t>
            </a:r>
            <a:r>
              <a:rPr lang="ru-RU" sz="24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фиксирует разрешение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Вашему ребенку участвовать в тестировании, подтверждает Вашу </a:t>
            </a:r>
            <a:r>
              <a:rPr lang="ru-RU" sz="24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осведомленность о цели</a:t>
            </a:r>
            <a:r>
              <a:rPr lang="ru-RU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тестирования, его длительности и возможных результатах.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94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13;p18"/>
          <p:cNvSpPr txBox="1">
            <a:spLocks/>
          </p:cNvSpPr>
          <p:nvPr/>
        </p:nvSpPr>
        <p:spPr>
          <a:xfrm>
            <a:off x="293812" y="261117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b="1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Контактная информация!</a:t>
            </a:r>
            <a:endParaRPr lang="ru-RU" sz="2520" b="1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3622431" y="4429442"/>
            <a:ext cx="4990978" cy="196256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12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ГБУ СО Центр </a:t>
            </a: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психолого-педагогической,</a:t>
            </a:r>
          </a:p>
          <a:p>
            <a:pPr algn="ctr">
              <a:defRPr/>
            </a:pP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медицинской </a:t>
            </a:r>
            <a:r>
              <a:rPr lang="ru-RU" altLang="ru-RU" sz="12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и социальной помощи «</a:t>
            </a: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Ладо»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Вы можете обратиться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 8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(343)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338-77-48, 8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922) 100-58-82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>
              <a:buNone/>
            </a:pPr>
            <a:r>
              <a:rPr lang="en-US" sz="1200" b="1" u="sng" dirty="0" err="1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lado</a:t>
            </a:r>
            <a:r>
              <a:rPr lang="en-US" sz="1200" b="1" u="sng" dirty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-monitoring</a:t>
            </a:r>
            <a:r>
              <a:rPr lang="ru-RU" sz="1200" b="1" u="sng" dirty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@mail.ru    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  <a:hlinkClick r:id="rId3"/>
              </a:rPr>
              <a:t>http://centerlado.ru/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altLang="ru-RU" sz="12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036277" y="3635718"/>
            <a:ext cx="4160425" cy="3222282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pic>
        <p:nvPicPr>
          <p:cNvPr id="6" name="Picture 2" descr="C:\Users\Домашний\Desktop\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36819" y="4743264"/>
            <a:ext cx="1402885" cy="150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771900" y="1616887"/>
            <a:ext cx="49676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       </a:t>
            </a:r>
            <a:r>
              <a:rPr lang="ru-RU" sz="1200" dirty="0" smtClean="0">
                <a:solidFill>
                  <a:srgbClr val="C00000"/>
                </a:solidFill>
              </a:rPr>
              <a:t>По всем интересующим Вас вопросам связанным с поведением социально-психологического тестирования в МАОУ СОШ № 125 можно обращаться </a:t>
            </a:r>
            <a:r>
              <a:rPr lang="ru-RU" sz="1200" dirty="0">
                <a:solidFill>
                  <a:srgbClr val="C00000"/>
                </a:solidFill>
              </a:rPr>
              <a:t>к</a:t>
            </a:r>
            <a:r>
              <a:rPr lang="ru-RU" sz="1200" dirty="0" smtClean="0">
                <a:solidFill>
                  <a:srgbClr val="C00000"/>
                </a:solidFill>
              </a:rPr>
              <a:t> педагогу-психологу</a:t>
            </a:r>
            <a:r>
              <a:rPr lang="ru-RU" sz="1200" dirty="0" smtClean="0"/>
              <a:t> </a:t>
            </a:r>
            <a:r>
              <a:rPr lang="ru-RU" sz="1200" b="1" dirty="0" smtClean="0"/>
              <a:t>Ворошилова Полина Георгиевна </a:t>
            </a:r>
          </a:p>
          <a:p>
            <a:pPr algn="ctr"/>
            <a:r>
              <a:rPr lang="ru-RU" sz="1200" b="1" dirty="0" smtClean="0">
                <a:solidFill>
                  <a:srgbClr val="0070C0"/>
                </a:solidFill>
                <a:hlinkClick r:id="rId5"/>
              </a:rPr>
              <a:t>Тел.: </a:t>
            </a:r>
            <a:r>
              <a:rPr lang="ru-RU" sz="1200" dirty="0"/>
              <a:t>341-15-07</a:t>
            </a:r>
            <a:endParaRPr lang="ru-RU" sz="1200" b="1" dirty="0">
              <a:hlinkClick r:id="rId5"/>
            </a:endParaRPr>
          </a:p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адрес:  </a:t>
            </a:r>
            <a:r>
              <a:rPr lang="en-US" sz="1200" u="sng" dirty="0" smtClean="0">
                <a:solidFill>
                  <a:srgbClr val="0070C0"/>
                </a:solidFill>
              </a:rPr>
              <a:t>voroshilova.p@gmail.com</a:t>
            </a:r>
            <a:r>
              <a:rPr lang="ru-RU" sz="1200" dirty="0" smtClean="0"/>
              <a:t>,</a:t>
            </a:r>
          </a:p>
          <a:p>
            <a:pPr algn="ctr"/>
            <a:r>
              <a:rPr lang="ru-RU" sz="1200" b="1" dirty="0" smtClean="0"/>
              <a:t>Зам. директора по ПР Швалева М.А</a:t>
            </a:r>
            <a:r>
              <a:rPr lang="ru-RU" sz="1200" dirty="0" smtClean="0"/>
              <a:t>.</a:t>
            </a:r>
          </a:p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адрес: </a:t>
            </a:r>
            <a:r>
              <a:rPr lang="en-US" sz="1200" b="1" u="sng" dirty="0" smtClean="0">
                <a:solidFill>
                  <a:srgbClr val="0070C0"/>
                </a:solidFill>
                <a:latin typeface="Liberation Serif" panose="02020603050405020304" pitchFamily="18" charset="0"/>
                <a:cs typeface="Times New Roman" pitchFamily="18" charset="0"/>
                <a:hlinkClick r:id="rId6"/>
              </a:rPr>
              <a:t>mati09@mail.ru</a:t>
            </a:r>
            <a:endParaRPr lang="ru-RU" sz="1200" b="1" u="sng" dirty="0" smtClean="0">
              <a:solidFill>
                <a:srgbClr val="0070C0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/>
            <a:endParaRPr lang="ru-RU" sz="1200" b="1" u="sng" dirty="0" smtClean="0">
              <a:solidFill>
                <a:srgbClr val="0070C0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/>
            <a:endParaRPr lang="en-US" sz="1200" b="1" u="sng" dirty="0" smtClean="0">
              <a:solidFill>
                <a:srgbClr val="0070C0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/>
              <a:t>Нормативно-правовая документация, формы согласий, памятки, представлены на сайте МАОУ СОШ № 125</a:t>
            </a:r>
            <a:r>
              <a:rPr lang="ru-RU" sz="1200" dirty="0" smtClean="0"/>
              <a:t> в разделе </a:t>
            </a:r>
            <a:r>
              <a:rPr lang="ru-RU" sz="1200" dirty="0" smtClean="0">
                <a:hlinkClick r:id="rId7"/>
              </a:rPr>
              <a:t>«Профилактическая работа» - «Социально-психологическое тестирование </a:t>
            </a:r>
            <a:r>
              <a:rPr lang="ru-RU" sz="1200" dirty="0" smtClean="0">
                <a:hlinkClick r:id="rId7"/>
              </a:rPr>
              <a:t>2025-2026»</a:t>
            </a:r>
            <a:endParaRPr lang="ru-RU" sz="1200" dirty="0" smtClean="0"/>
          </a:p>
          <a:p>
            <a:pPr algn="ctr"/>
            <a:endParaRPr lang="ru-RU" sz="1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819" y="1630087"/>
            <a:ext cx="1433021" cy="126721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73402" y="3100537"/>
            <a:ext cx="1396438" cy="137867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18848" y="4932442"/>
            <a:ext cx="1125474" cy="1128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/>
          <p:nvPr/>
        </p:nvSpPr>
        <p:spPr>
          <a:xfrm>
            <a:off x="479675" y="581530"/>
            <a:ext cx="8242294" cy="413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ru-RU" sz="23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Проведение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социально-психологического тестирования организовано во исполнение 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  <a:hlinkClick r:id="rId3" action="ppaction://hlinkfile"/>
              </a:rPr>
              <a:t>Приказа 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3" action="ppaction://hlinkfile"/>
              </a:rPr>
              <a:t>Министерства просвещения № 59 от 20.02.2020 г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  <a:hlinkClick r:id="rId3" action="ppaction://hlinkfile"/>
              </a:rPr>
              <a:t>. 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</a:rPr>
              <a:t>«Об утверждении порядка проведения СПТ.» »</a:t>
            </a:r>
            <a:r>
              <a:rPr lang="ru-RU" sz="2400" dirty="0">
                <a:latin typeface="+mj-lt"/>
                <a:cs typeface="Times New Roman" panose="02020603050405020304" pitchFamily="18" charset="0"/>
              </a:rPr>
              <a:t> и 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4"/>
              </a:rPr>
              <a:t>Приказа Министерства образования и молодёжной политики Свердловской области</a:t>
            </a:r>
            <a:r>
              <a:rPr lang="ru-RU" sz="2400" dirty="0">
                <a:latin typeface="+mj-lt"/>
                <a:cs typeface="Times New Roman" panose="02020603050405020304" pitchFamily="18" charset="0"/>
                <a:hlinkClick r:id="rId4"/>
              </a:rPr>
              <a:t> от </a:t>
            </a:r>
            <a:r>
              <a:rPr lang="ru-RU" sz="2400" dirty="0" smtClean="0">
                <a:latin typeface="+mj-lt"/>
                <a:cs typeface="Times New Roman" panose="02020603050405020304" pitchFamily="18" charset="0"/>
                <a:hlinkClick r:id="rId4"/>
              </a:rPr>
              <a:t>06.06.2025 </a:t>
            </a:r>
            <a:r>
              <a:rPr lang="ru-RU" sz="2400" dirty="0">
                <a:latin typeface="+mj-lt"/>
                <a:cs typeface="Times New Roman" panose="02020603050405020304" pitchFamily="18" charset="0"/>
                <a:hlinkClick r:id="rId4"/>
              </a:rPr>
              <a:t>№ </a:t>
            </a:r>
            <a:r>
              <a:rPr lang="ru-RU" sz="2400" dirty="0" smtClean="0">
                <a:latin typeface="+mj-lt"/>
                <a:cs typeface="Times New Roman" panose="02020603050405020304" pitchFamily="18" charset="0"/>
                <a:hlinkClick r:id="rId4"/>
              </a:rPr>
              <a:t>63-И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«Об организации проведения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социально-психологического тестирования обучающихся в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образовательных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организациях Свердловской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области».</a:t>
            </a:r>
            <a:endParaRPr sz="2400" dirty="0">
              <a:latin typeface="+mj-lt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 smtClean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являются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обучающиеся с 7 по 11 класс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(достигшие 13 летнего возраста на момент проведения тестирования и старше),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а также студенты 1-2 курсов средне-специальных и высших учебных заведений.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24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 smtClean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 smtClean="0"/>
              <a:t>сследование ориентированное </a:t>
            </a:r>
            <a:r>
              <a:rPr lang="ru-RU" i="1" dirty="0"/>
              <a:t>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</a:t>
            </a:r>
            <a:r>
              <a:rPr lang="ru-RU" i="1" dirty="0" smtClean="0"/>
              <a:t>методика позволяет </a:t>
            </a:r>
            <a:r>
              <a:rPr lang="ru-RU" i="1" dirty="0"/>
              <a:t>оценить процесс становления личности </a:t>
            </a:r>
            <a:r>
              <a:rPr lang="ru-RU" i="1" dirty="0" smtClean="0"/>
              <a:t>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 smtClean="0"/>
              <a:t>С </a:t>
            </a:r>
            <a:r>
              <a:rPr lang="ru-RU" dirty="0"/>
              <a:t>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степень влияния факторов риска,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тестирования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Никто из сотрудников 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руководства образовательной организации не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сможет узнать индивидуальные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 smtClean="0">
                <a:latin typeface="Arial"/>
                <a:ea typeface="Arial"/>
                <a:cs typeface="Arial"/>
                <a:sym typeface="Arial"/>
              </a:rPr>
              <a:t>Каждому 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</a:t>
            </a:r>
            <a:r>
              <a:rPr lang="ru-RU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 b="1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 b="1" dirty="0"/>
          </a:p>
        </p:txBody>
      </p:sp>
      <p:sp>
        <p:nvSpPr>
          <p:cNvPr id="205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1066</Words>
  <Application>Microsoft Office PowerPoint</Application>
  <PresentationFormat>Экран (4:3)</PresentationFormat>
  <Paragraphs>99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Corbel</vt:lpstr>
      <vt:lpstr>Georgia</vt:lpstr>
      <vt:lpstr>Liberation Serif</vt:lpstr>
      <vt:lpstr>Noto Sans Symbols</vt:lpstr>
      <vt:lpstr>Times New Roman</vt:lpstr>
      <vt:lpstr>Официальная</vt:lpstr>
      <vt:lpstr>  Социально-психологическое тестирование  по единой методике</vt:lpstr>
      <vt:lpstr>Презентация PowerPoint</vt:lpstr>
      <vt:lpstr>Презентация PowerPoint</vt:lpstr>
      <vt:lpstr>Презентация PowerPoint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ВАЖНО!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User</cp:lastModifiedBy>
  <cp:revision>20</cp:revision>
  <dcterms:created xsi:type="dcterms:W3CDTF">2019-09-20T06:39:24Z</dcterms:created>
  <dcterms:modified xsi:type="dcterms:W3CDTF">2025-09-10T06:03:49Z</dcterms:modified>
</cp:coreProperties>
</file>